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8" r:id="rId2"/>
    <p:sldId id="279" r:id="rId3"/>
    <p:sldId id="276" r:id="rId4"/>
    <p:sldId id="273"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50643" autoAdjust="0"/>
  </p:normalViewPr>
  <p:slideViewPr>
    <p:cSldViewPr snapToGrid="0">
      <p:cViewPr>
        <p:scale>
          <a:sx n="33" d="100"/>
          <a:sy n="33" d="100"/>
        </p:scale>
        <p:origin x="1476"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6E4E34-3EBD-4F31-8DA5-57F15E5CFA42}" type="datetimeFigureOut">
              <a:rPr lang="en-CA" smtClean="0"/>
              <a:t>2021-11-25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C513D4-09A5-4369-A823-D4BDB301F3C9}" type="slidenum">
              <a:rPr lang="en-CA" smtClean="0"/>
              <a:t>‹#›</a:t>
            </a:fld>
            <a:endParaRPr lang="en-CA"/>
          </a:p>
        </p:txBody>
      </p:sp>
    </p:spTree>
    <p:extLst>
      <p:ext uri="{BB962C8B-B14F-4D97-AF65-F5344CB8AC3E}">
        <p14:creationId xmlns:p14="http://schemas.microsoft.com/office/powerpoint/2010/main" val="1143447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050471-AD61-4685-ABAD-CFDFBDEEF23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6788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solidFill>
                  <a:schemeClr val="tx1"/>
                </a:solidFill>
              </a:rPr>
              <a:t>working with the Coast Area to address the significance of maximum density in their area…just to recap…</a:t>
            </a:r>
          </a:p>
          <a:p>
            <a:pPr marL="171450" indent="-171450">
              <a:buFont typeface="Arial" panose="020B0604020202020204" pitchFamily="34" charset="0"/>
              <a:buChar char="•"/>
            </a:pPr>
            <a:r>
              <a:rPr lang="en-CA" dirty="0">
                <a:solidFill>
                  <a:schemeClr val="tx1"/>
                </a:solidFill>
              </a:rPr>
              <a:t>we did a bit of an FSP sweep to look for maximum density requirements that were adopted by tenure holders: Chilliwack and Haida Gwaii represent the significant % of stocking standards with max density specified… </a:t>
            </a:r>
          </a:p>
          <a:p>
            <a:pPr marL="171450" indent="-171450">
              <a:buFont typeface="Arial" panose="020B0604020202020204" pitchFamily="34" charset="0"/>
              <a:buChar char="•"/>
            </a:pPr>
            <a:r>
              <a:rPr lang="en-CA" dirty="0">
                <a:solidFill>
                  <a:schemeClr val="tx1"/>
                </a:solidFill>
              </a:rPr>
              <a:t>BUT…something like 10-15 ha has been treated over the last year or two.</a:t>
            </a:r>
          </a:p>
          <a:p>
            <a:pPr marL="171450" indent="-171450">
              <a:buFont typeface="Arial" panose="020B0604020202020204" pitchFamily="34" charset="0"/>
              <a:buChar char="•"/>
            </a:pPr>
            <a:endParaRPr lang="en-CA" dirty="0">
              <a:solidFill>
                <a:schemeClr val="tx1"/>
              </a:solidFill>
            </a:endParaRPr>
          </a:p>
          <a:p>
            <a:pPr marL="171450" indent="-171450">
              <a:buFont typeface="Arial" panose="020B0604020202020204" pitchFamily="34" charset="0"/>
              <a:buChar char="•"/>
            </a:pPr>
            <a:r>
              <a:rPr lang="en-CA" dirty="0">
                <a:solidFill>
                  <a:schemeClr val="tx1"/>
                </a:solidFill>
              </a:rPr>
              <a:t>this essentially is what supports the Coast OIF Stance on max density</a:t>
            </a:r>
          </a:p>
          <a:p>
            <a:pPr marL="171450" indent="-171450">
              <a:buFont typeface="Arial" panose="020B0604020202020204" pitchFamily="34" charset="0"/>
              <a:buChar char="•"/>
            </a:pPr>
            <a:r>
              <a:rPr lang="en-CA" dirty="0">
                <a:solidFill>
                  <a:schemeClr val="tx1"/>
                </a:solidFill>
              </a:rPr>
              <a:t>They did not want to ‘endorse’ policy, per se stating it was awkward to do so, and it was not their role to create policy…</a:t>
            </a:r>
          </a:p>
          <a:p>
            <a:pPr marL="171450" indent="-171450">
              <a:buFont typeface="Arial" panose="020B0604020202020204" pitchFamily="34" charset="0"/>
              <a:buChar char="•"/>
            </a:pPr>
            <a:r>
              <a:rPr lang="en-CA" dirty="0">
                <a:solidFill>
                  <a:schemeClr val="tx1"/>
                </a:solidFill>
              </a:rPr>
              <a:t>they did provide feedback through some key members suggesting JUVENILE SPACING has not been in practice for quite some time, the policy will not impact them </a:t>
            </a:r>
            <a:r>
              <a:rPr lang="en-CA" dirty="0" err="1">
                <a:solidFill>
                  <a:schemeClr val="tx1"/>
                </a:solidFill>
              </a:rPr>
              <a:t>etc</a:t>
            </a:r>
            <a:r>
              <a:rPr lang="en-CA" dirty="0">
                <a:solidFill>
                  <a:schemeClr val="tx1"/>
                </a:solidFill>
              </a:rPr>
              <a:t> </a:t>
            </a:r>
            <a:r>
              <a:rPr lang="en-CA" dirty="0" err="1">
                <a:solidFill>
                  <a:schemeClr val="tx1"/>
                </a:solidFill>
              </a:rPr>
              <a:t>etc</a:t>
            </a:r>
            <a:r>
              <a:rPr lang="en-CA" dirty="0">
                <a:solidFill>
                  <a:schemeClr val="tx1"/>
                </a:solidFill>
              </a:rPr>
              <a:t>, and self thinning and log quality are fine just the way they are…</a:t>
            </a:r>
          </a:p>
          <a:p>
            <a:pPr marL="171450" indent="-171450">
              <a:buFont typeface="Arial" panose="020B0604020202020204" pitchFamily="34" charset="0"/>
              <a:buChar char="•"/>
            </a:pPr>
            <a:r>
              <a:rPr lang="en-CA" dirty="0">
                <a:solidFill>
                  <a:schemeClr val="tx1"/>
                </a:solidFill>
              </a:rPr>
              <a:t>The feedback came from one major licensee and one stewardship officer</a:t>
            </a:r>
          </a:p>
          <a:p>
            <a:pPr marL="0" indent="0">
              <a:buFont typeface="Arial" panose="020B0604020202020204" pitchFamily="34" charset="0"/>
              <a:buNone/>
            </a:pPr>
            <a:endParaRPr lang="en-CA" dirty="0">
              <a:solidFill>
                <a:schemeClr val="tx1"/>
              </a:solidFill>
            </a:endParaRPr>
          </a:p>
          <a:p>
            <a:pPr marL="0" indent="0">
              <a:buFont typeface="Arial" panose="020B0604020202020204" pitchFamily="34" charset="0"/>
              <a:buNone/>
            </a:pPr>
            <a:endParaRPr lang="en-CA" baseline="0" dirty="0">
              <a:solidFill>
                <a:schemeClr val="tx1"/>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050471-AD61-4685-ABAD-CFDFBDEEF23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2888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solidFill>
                  <a:schemeClr val="tx1"/>
                </a:solidFill>
              </a:rPr>
              <a:t>new current spacing activities in the North and South reported to RESULTS , but filtered by BCTS and Industry Appraisal.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solidFill>
                  <a:schemeClr val="tx1"/>
                </a:solidFill>
              </a:rPr>
              <a:t>The number is very small---under 170 ha in the last 3 years…all funding sources combined are highlighted above …reported in 2021—FFT and FES mostly.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solidFill>
                  <a:schemeClr val="tx1"/>
                </a:solidFill>
              </a:rPr>
              <a:t>puts the magnitude of the spacing activities in context</a:t>
            </a:r>
          </a:p>
          <a:p>
            <a:endParaRPr lang="en-CA" dirty="0"/>
          </a:p>
        </p:txBody>
      </p:sp>
      <p:sp>
        <p:nvSpPr>
          <p:cNvPr id="4" name="Slide Number Placeholder 3"/>
          <p:cNvSpPr>
            <a:spLocks noGrp="1"/>
          </p:cNvSpPr>
          <p:nvPr>
            <p:ph type="sldNum" sz="quarter" idx="5"/>
          </p:nvPr>
        </p:nvSpPr>
        <p:spPr/>
        <p:txBody>
          <a:bodyPr/>
          <a:lstStyle/>
          <a:p>
            <a:fld id="{34050471-AD61-4685-ABAD-CFDFBDEEF23D}" type="slidenum">
              <a:rPr lang="en-CA" smtClean="0"/>
              <a:t>3</a:t>
            </a:fld>
            <a:endParaRPr lang="en-CA"/>
          </a:p>
        </p:txBody>
      </p:sp>
    </p:spTree>
    <p:extLst>
      <p:ext uri="{BB962C8B-B14F-4D97-AF65-F5344CB8AC3E}">
        <p14:creationId xmlns:p14="http://schemas.microsoft.com/office/powerpoint/2010/main" val="3130675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The </a:t>
            </a:r>
            <a:r>
              <a:rPr lang="en-CA" b="1" dirty="0"/>
              <a:t>Decision</a:t>
            </a:r>
            <a:r>
              <a:rPr lang="en-CA" b="1" baseline="0" dirty="0"/>
              <a:t> Note</a:t>
            </a:r>
            <a:r>
              <a:rPr lang="en-CA" baseline="0" dirty="0"/>
              <a:t> should be supported! We have checked off the last two boxes…almost….</a:t>
            </a:r>
          </a:p>
          <a:p>
            <a:pPr marL="171450" indent="-171450">
              <a:buFont typeface="Arial" panose="020B0604020202020204" pitchFamily="34" charset="0"/>
              <a:buChar char="•"/>
            </a:pPr>
            <a:endParaRPr lang="en-CA" baseline="0" dirty="0"/>
          </a:p>
          <a:p>
            <a:pPr marL="171450" indent="-171450">
              <a:buFont typeface="Arial" panose="020B0604020202020204" pitchFamily="34" charset="0"/>
              <a:buChar char="•"/>
            </a:pPr>
            <a:r>
              <a:rPr lang="en-CA" baseline="0" dirty="0"/>
              <a:t>The signoff and documentation process is two parts: </a:t>
            </a:r>
          </a:p>
          <a:p>
            <a:pPr marL="628650" lvl="1" indent="-171450">
              <a:buFont typeface="Arial" panose="020B0604020202020204" pitchFamily="34" charset="0"/>
              <a:buChar char="•"/>
            </a:pPr>
            <a:r>
              <a:rPr lang="en-CA" baseline="0" dirty="0"/>
              <a:t>one: the DECISION NOTE adapted for Diane to review and endorse…and secondly </a:t>
            </a:r>
          </a:p>
          <a:p>
            <a:pPr marL="628650" lvl="1" indent="-171450">
              <a:buFont typeface="Arial" panose="020B0604020202020204" pitchFamily="34" charset="0"/>
              <a:buChar char="•"/>
            </a:pPr>
            <a:r>
              <a:rPr lang="en-CA" baseline="0" dirty="0"/>
              <a:t>the MEMO FROM THE CHIEF FORESTER STATING THAT THIS IS PROVINCIAL POLICY…will be going up to her once we have the policy experts stamp of approval.</a:t>
            </a:r>
          </a:p>
          <a:p>
            <a:pPr marL="628650" lvl="1" indent="-171450">
              <a:buFont typeface="Arial" panose="020B0604020202020204" pitchFamily="34" charset="0"/>
              <a:buChar char="•"/>
            </a:pPr>
            <a:endParaRPr lang="en-CA" baseline="0" dirty="0"/>
          </a:p>
          <a:p>
            <a:pPr marL="171450" lvl="0" indent="-171450">
              <a:buFont typeface="Arial" panose="020B0604020202020204" pitchFamily="34" charset="0"/>
              <a:buChar char="•"/>
            </a:pPr>
            <a:r>
              <a:rPr lang="en-CA" baseline="0" dirty="0"/>
              <a:t>They are in the process of reviewing the policy changes because we have an overarching need to address the way the Chief Forester can issue guidance to DDMs for the approval of NEW FSP submissions…this is the easy route</a:t>
            </a:r>
          </a:p>
          <a:p>
            <a:pPr marL="171450" lvl="0" indent="-171450">
              <a:buFont typeface="Arial" panose="020B0604020202020204" pitchFamily="34" charset="0"/>
              <a:buChar char="•"/>
            </a:pPr>
            <a:r>
              <a:rPr lang="en-CA" baseline="0" dirty="0"/>
              <a:t>But for existing FSPs, the policy specialists are reviewing the documents now, and we should have a path forward identified in the coming days</a:t>
            </a:r>
          </a:p>
          <a:p>
            <a:pPr marL="171450" indent="-171450">
              <a:buFont typeface="Arial" panose="020B0604020202020204" pitchFamily="34" charset="0"/>
              <a:buChar char="•"/>
            </a:pPr>
            <a:endParaRPr lang="en-CA" baseline="0" dirty="0"/>
          </a:p>
          <a:p>
            <a:pPr marL="171450" indent="-171450">
              <a:buFont typeface="Arial" panose="020B0604020202020204" pitchFamily="34" charset="0"/>
              <a:buChar char="•"/>
            </a:pPr>
            <a:endParaRPr lang="en-CA" baseline="0" dirty="0"/>
          </a:p>
          <a:p>
            <a:pPr marL="628650" lvl="1" indent="-171450">
              <a:buFont typeface="Arial" panose="020B0604020202020204" pitchFamily="34" charset="0"/>
              <a:buChar char="•"/>
            </a:pPr>
            <a:endParaRPr lang="en-CA" b="1" baseline="0" dirty="0"/>
          </a:p>
        </p:txBody>
      </p:sp>
      <p:sp>
        <p:nvSpPr>
          <p:cNvPr id="4" name="Slide Number Placeholder 3"/>
          <p:cNvSpPr>
            <a:spLocks noGrp="1"/>
          </p:cNvSpPr>
          <p:nvPr>
            <p:ph type="sldNum" sz="quarter" idx="10"/>
          </p:nvPr>
        </p:nvSpPr>
        <p:spPr/>
        <p:txBody>
          <a:bodyPr/>
          <a:lstStyle/>
          <a:p>
            <a:fld id="{34050471-AD61-4685-ABAD-CFDFBDEEF23D}" type="slidenum">
              <a:rPr lang="en-CA" smtClean="0"/>
              <a:t>4</a:t>
            </a:fld>
            <a:endParaRPr lang="en-CA"/>
          </a:p>
        </p:txBody>
      </p:sp>
    </p:spTree>
    <p:extLst>
      <p:ext uri="{BB962C8B-B14F-4D97-AF65-F5344CB8AC3E}">
        <p14:creationId xmlns:p14="http://schemas.microsoft.com/office/powerpoint/2010/main" val="2557331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036320" y="0"/>
            <a:ext cx="100584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1016000" y="3200400"/>
            <a:ext cx="10058400" cy="1524000"/>
          </a:xfrm>
        </p:spPr>
        <p:txBody>
          <a:bodyPr>
            <a:noAutofit/>
          </a:bodyPr>
          <a:lstStyle>
            <a:lvl1pPr>
              <a:defRPr sz="8000"/>
            </a:lvl1pPr>
          </a:lstStyle>
          <a:p>
            <a:r>
              <a:rPr lang="en-US"/>
              <a:t>Click to edit Master title style</a:t>
            </a:r>
            <a:endParaRPr lang="en-US" dirty="0"/>
          </a:p>
        </p:txBody>
      </p:sp>
      <p:sp>
        <p:nvSpPr>
          <p:cNvPr id="3" name="Subtitle 2"/>
          <p:cNvSpPr>
            <a:spLocks noGrp="1"/>
          </p:cNvSpPr>
          <p:nvPr>
            <p:ph type="subTitle" idx="1"/>
          </p:nvPr>
        </p:nvSpPr>
        <p:spPr>
          <a:xfrm>
            <a:off x="1016000" y="4724400"/>
            <a:ext cx="9144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85179D-77B4-42B4-97B6-A7128A0140AD}" type="datetimeFigureOut">
              <a:rPr lang="en-CA" smtClean="0"/>
              <a:t>2021-11-25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C17120F-597C-4FC3-A9A7-7B6D33C0CB82}" type="slidenum">
              <a:rPr lang="en-CA" smtClean="0"/>
              <a:t>‹#›</a:t>
            </a:fld>
            <a:endParaRPr lang="en-CA"/>
          </a:p>
        </p:txBody>
      </p:sp>
      <p:sp>
        <p:nvSpPr>
          <p:cNvPr id="7" name="Rectangle 6"/>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53112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85179D-77B4-42B4-97B6-A7128A0140AD}" type="datetimeFigureOut">
              <a:rPr lang="en-CA" smtClean="0"/>
              <a:t>2021-11-25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364640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1036320" y="0"/>
            <a:ext cx="100584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016000" y="3276600"/>
            <a:ext cx="10058400" cy="1676400"/>
          </a:xfrm>
        </p:spPr>
        <p:txBody>
          <a:bodyPr anchor="b" anchorCtr="0"/>
          <a:lstStyle>
            <a:lvl1pPr algn="l">
              <a:defRPr sz="5400" b="0" cap="all"/>
            </a:lvl1pPr>
          </a:lstStyle>
          <a:p>
            <a:r>
              <a:rPr lang="en-US"/>
              <a:t>Click to edit Master title style</a:t>
            </a:r>
            <a:endParaRPr lang="en-US" dirty="0"/>
          </a:p>
        </p:txBody>
      </p:sp>
      <p:sp>
        <p:nvSpPr>
          <p:cNvPr id="3" name="Text Placeholder 2"/>
          <p:cNvSpPr>
            <a:spLocks noGrp="1"/>
          </p:cNvSpPr>
          <p:nvPr>
            <p:ph type="body" idx="1"/>
          </p:nvPr>
        </p:nvSpPr>
        <p:spPr>
          <a:xfrm>
            <a:off x="1016000" y="4953000"/>
            <a:ext cx="9144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85179D-77B4-42B4-97B6-A7128A0140AD}" type="datetimeFigureOut">
              <a:rPr lang="en-CA" smtClean="0"/>
              <a:t>2021-11-25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C17120F-597C-4FC3-A9A7-7B6D33C0CB82}" type="slidenum">
              <a:rPr lang="en-CA" smtClean="0"/>
              <a:t>‹#›</a:t>
            </a:fld>
            <a:endParaRPr lang="en-CA"/>
          </a:p>
        </p:txBody>
      </p:sp>
      <p:sp>
        <p:nvSpPr>
          <p:cNvPr id="8" name="Rectangle 7"/>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069250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16000" y="609601"/>
            <a:ext cx="48768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609601"/>
            <a:ext cx="48768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A85179D-77B4-42B4-97B6-A7128A0140AD}" type="datetimeFigureOut">
              <a:rPr lang="en-CA" smtClean="0"/>
              <a:t>2021-11-25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3188083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11936" y="609600"/>
            <a:ext cx="48768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11936" y="1329264"/>
            <a:ext cx="48768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536" y="609600"/>
            <a:ext cx="48768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536" y="1329264"/>
            <a:ext cx="48768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A85179D-77B4-42B4-97B6-A7128A0140AD}" type="datetimeFigureOut">
              <a:rPr lang="en-CA" smtClean="0"/>
              <a:t>2021-11-25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C17120F-597C-4FC3-A9A7-7B6D33C0CB82}" type="slidenum">
              <a:rPr lang="en-CA" smtClean="0"/>
              <a:t>‹#›</a:t>
            </a:fld>
            <a:endParaRPr lang="en-CA"/>
          </a:p>
        </p:txBody>
      </p:sp>
      <p:cxnSp>
        <p:nvCxnSpPr>
          <p:cNvPr id="11" name="Straight Connector 10"/>
          <p:cNvCxnSpPr/>
          <p:nvPr/>
        </p:nvCxnSpPr>
        <p:spPr>
          <a:xfrm>
            <a:off x="1011936" y="1249362"/>
            <a:ext cx="487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193536" y="1249362"/>
            <a:ext cx="48768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6644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85179D-77B4-42B4-97B6-A7128A0140AD}" type="datetimeFigureOut">
              <a:rPr lang="en-CA" smtClean="0"/>
              <a:t>2021-11-25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3535746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85179D-77B4-42B4-97B6-A7128A0140AD}" type="datetimeFigureOut">
              <a:rPr lang="en-CA" smtClean="0"/>
              <a:t>2021-11-25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2764848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000" y="4572000"/>
            <a:ext cx="9046464" cy="1600200"/>
          </a:xfrm>
        </p:spPr>
        <p:txBody>
          <a:bodyPr anchor="b">
            <a:normAutofit/>
          </a:bodyPr>
          <a:lstStyle>
            <a:lvl1pPr algn="l">
              <a:defRPr sz="5400" b="0"/>
            </a:lvl1pPr>
          </a:lstStyle>
          <a:p>
            <a:r>
              <a:rPr lang="en-US"/>
              <a:t>Click to edit Master title style</a:t>
            </a:r>
          </a:p>
        </p:txBody>
      </p:sp>
      <p:sp>
        <p:nvSpPr>
          <p:cNvPr id="3" name="Content Placeholder 2"/>
          <p:cNvSpPr>
            <a:spLocks noGrp="1"/>
          </p:cNvSpPr>
          <p:nvPr>
            <p:ph idx="1"/>
          </p:nvPr>
        </p:nvSpPr>
        <p:spPr>
          <a:xfrm>
            <a:off x="4947821" y="457201"/>
            <a:ext cx="6126579"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16002" y="457200"/>
            <a:ext cx="3564876"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85179D-77B4-42B4-97B6-A7128A0140AD}" type="datetimeFigureOut">
              <a:rPr lang="en-CA" smtClean="0"/>
              <a:t>2021-11-25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C17120F-597C-4FC3-A9A7-7B6D33C0CB82}" type="slidenum">
              <a:rPr lang="en-CA" smtClean="0"/>
              <a:t>‹#›</a:t>
            </a:fld>
            <a:endParaRPr lang="en-CA"/>
          </a:p>
        </p:txBody>
      </p:sp>
      <p:cxnSp>
        <p:nvCxnSpPr>
          <p:cNvPr id="10" name="Straight Connector 9"/>
          <p:cNvCxnSpPr/>
          <p:nvPr/>
        </p:nvCxnSpPr>
        <p:spPr>
          <a:xfrm rot="5400000">
            <a:off x="2871259" y="2514336"/>
            <a:ext cx="3810000" cy="2117"/>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5229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1936" y="4572000"/>
            <a:ext cx="9046464" cy="1600200"/>
          </a:xfrm>
        </p:spPr>
        <p:txBody>
          <a:bodyPr anchor="b">
            <a:normAutofit/>
          </a:bodyPr>
          <a:lstStyle>
            <a:lvl1pPr algn="l">
              <a:defRPr sz="5400" b="0"/>
            </a:lvl1pPr>
          </a:lstStyle>
          <a:p>
            <a:r>
              <a:rPr lang="en-US"/>
              <a:t>Click to edit Master title style</a:t>
            </a:r>
            <a:endParaRPr lang="en-US" dirty="0"/>
          </a:p>
        </p:txBody>
      </p:sp>
      <p:sp>
        <p:nvSpPr>
          <p:cNvPr id="3" name="Picture Placeholder 2"/>
          <p:cNvSpPr>
            <a:spLocks noGrp="1"/>
          </p:cNvSpPr>
          <p:nvPr>
            <p:ph type="pic" idx="1"/>
          </p:nvPr>
        </p:nvSpPr>
        <p:spPr>
          <a:xfrm>
            <a:off x="1036320" y="457200"/>
            <a:ext cx="100584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33856" y="3505200"/>
            <a:ext cx="98552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85179D-77B4-42B4-97B6-A7128A0140AD}" type="datetimeFigureOut">
              <a:rPr lang="en-CA" smtClean="0"/>
              <a:t>2021-11-25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1907739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219200" y="685800"/>
            <a:ext cx="9652000" cy="38862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85179D-77B4-42B4-97B6-A7128A0140AD}" type="datetimeFigureOut">
              <a:rPr lang="en-CA" smtClean="0"/>
              <a:t>2021-11-25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4209568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6000" y="685802"/>
            <a:ext cx="2438400" cy="54101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454400" y="685801"/>
            <a:ext cx="7620000" cy="48768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85179D-77B4-42B4-97B6-A7128A0140AD}" type="datetimeFigureOut">
              <a:rPr lang="en-CA" smtClean="0"/>
              <a:t>2021-11-25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C17120F-597C-4FC3-A9A7-7B6D33C0CB82}" type="slidenum">
              <a:rPr lang="en-CA" smtClean="0"/>
              <a:t>‹#›</a:t>
            </a:fld>
            <a:endParaRPr lang="en-CA"/>
          </a:p>
        </p:txBody>
      </p:sp>
    </p:spTree>
    <p:extLst>
      <p:ext uri="{BB962C8B-B14F-4D97-AF65-F5344CB8AC3E}">
        <p14:creationId xmlns:p14="http://schemas.microsoft.com/office/powerpoint/2010/main" val="727952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6000" y="4572000"/>
            <a:ext cx="9042400" cy="16002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1016000" y="685800"/>
            <a:ext cx="10058400" cy="3886200"/>
          </a:xfrm>
          <a:prstGeom prst="rect">
            <a:avLst/>
          </a:prstGeom>
        </p:spPr>
        <p:txBody>
          <a:bodyPr vert="horz" lIns="91440" tIns="45720" rIns="91440" bIns="45720" rtlCol="0" anchor="ctr"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31200" y="6208777"/>
            <a:ext cx="28448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4A85179D-77B4-42B4-97B6-A7128A0140AD}" type="datetimeFigureOut">
              <a:rPr lang="en-CA" smtClean="0"/>
              <a:t>2021-11-25</a:t>
            </a:fld>
            <a:endParaRPr lang="en-CA"/>
          </a:p>
        </p:txBody>
      </p:sp>
      <p:sp>
        <p:nvSpPr>
          <p:cNvPr id="5" name="Footer Placeholder 4"/>
          <p:cNvSpPr>
            <a:spLocks noGrp="1"/>
          </p:cNvSpPr>
          <p:nvPr>
            <p:ph type="ftr" sz="quarter" idx="3"/>
          </p:nvPr>
        </p:nvSpPr>
        <p:spPr>
          <a:xfrm>
            <a:off x="1015999" y="6208777"/>
            <a:ext cx="6498492"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CA"/>
          </a:p>
        </p:txBody>
      </p:sp>
      <p:sp>
        <p:nvSpPr>
          <p:cNvPr id="6" name="Slide Number Placeholder 5"/>
          <p:cNvSpPr>
            <a:spLocks noGrp="1"/>
          </p:cNvSpPr>
          <p:nvPr>
            <p:ph type="sldNum" sz="quarter" idx="4"/>
          </p:nvPr>
        </p:nvSpPr>
        <p:spPr>
          <a:xfrm>
            <a:off x="10160000" y="5687569"/>
            <a:ext cx="1016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5C17120F-597C-4FC3-A9A7-7B6D33C0CB82}" type="slidenum">
              <a:rPr lang="en-CA" smtClean="0"/>
              <a:t>‹#›</a:t>
            </a:fld>
            <a:endParaRPr lang="en-CA"/>
          </a:p>
        </p:txBody>
      </p:sp>
      <p:sp>
        <p:nvSpPr>
          <p:cNvPr id="8" name="Rectangle 7"/>
          <p:cNvSpPr/>
          <p:nvPr/>
        </p:nvSpPr>
        <p:spPr>
          <a:xfrm>
            <a:off x="1036320" y="0"/>
            <a:ext cx="100584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6050631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gjorgens\Pictures\Kelowna_Repression Density_June_17\13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5561" y="188640"/>
            <a:ext cx="7872875" cy="59046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974297" y="1302386"/>
            <a:ext cx="7842448" cy="1583432"/>
          </a:xfrm>
        </p:spPr>
        <p:txBody>
          <a:bodyPr/>
          <a:lstStyle/>
          <a:p>
            <a:r>
              <a:rPr lang="en-CA" sz="6600" dirty="0">
                <a:solidFill>
                  <a:schemeClr val="bg1">
                    <a:lumMod val="95000"/>
                  </a:schemeClr>
                </a:solidFill>
              </a:rPr>
              <a:t>Repression Density</a:t>
            </a:r>
          </a:p>
        </p:txBody>
      </p:sp>
      <p:sp>
        <p:nvSpPr>
          <p:cNvPr id="3" name="Subtitle 2"/>
          <p:cNvSpPr>
            <a:spLocks noGrp="1"/>
          </p:cNvSpPr>
          <p:nvPr>
            <p:ph type="subTitle" idx="1"/>
          </p:nvPr>
        </p:nvSpPr>
        <p:spPr>
          <a:xfrm>
            <a:off x="2286000" y="4724400"/>
            <a:ext cx="7626424" cy="1296888"/>
          </a:xfrm>
        </p:spPr>
        <p:txBody>
          <a:bodyPr>
            <a:normAutofit/>
          </a:bodyPr>
          <a:lstStyle/>
          <a:p>
            <a:endParaRPr lang="en-CA" dirty="0"/>
          </a:p>
          <a:p>
            <a:endParaRPr lang="en-CA" dirty="0"/>
          </a:p>
        </p:txBody>
      </p:sp>
      <p:sp>
        <p:nvSpPr>
          <p:cNvPr id="4" name="TextBox 3"/>
          <p:cNvSpPr txBox="1"/>
          <p:nvPr/>
        </p:nvSpPr>
        <p:spPr>
          <a:xfrm>
            <a:off x="2152681" y="2980704"/>
            <a:ext cx="7838633" cy="3077766"/>
          </a:xfrm>
          <a:prstGeom prst="rect">
            <a:avLst/>
          </a:prstGeom>
          <a:noFill/>
        </p:spPr>
        <p:txBody>
          <a:bodyPr wrap="square" rtlCol="0">
            <a:spAutoFit/>
          </a:bodyPr>
          <a:lstStyle/>
          <a:p>
            <a:r>
              <a:rPr lang="en-CA" sz="3200" b="1" dirty="0">
                <a:solidFill>
                  <a:prstClr val="white">
                    <a:lumMod val="95000"/>
                  </a:prstClr>
                </a:solidFill>
                <a:latin typeface="Arial Rounded MT Bold" panose="020F0704030504030204" pitchFamily="34" charset="0"/>
              </a:rPr>
              <a:t>An update to the Interior Silviculture Subcommittee </a:t>
            </a:r>
          </a:p>
          <a:p>
            <a:endParaRPr lang="en-CA" sz="3200" b="1" dirty="0">
              <a:solidFill>
                <a:prstClr val="white">
                  <a:lumMod val="95000"/>
                </a:prstClr>
              </a:solidFill>
              <a:latin typeface="Arial Rounded MT Bold" panose="020F0704030504030204" pitchFamily="34" charset="0"/>
            </a:endParaRPr>
          </a:p>
          <a:p>
            <a:r>
              <a:rPr lang="en-CA" sz="3200" b="1" dirty="0">
                <a:solidFill>
                  <a:prstClr val="white">
                    <a:lumMod val="95000"/>
                  </a:prstClr>
                </a:solidFill>
                <a:latin typeface="Arial Rounded MT Bold" panose="020F0704030504030204" pitchFamily="34" charset="0"/>
              </a:rPr>
              <a:t>November 24, 2021</a:t>
            </a:r>
            <a:r>
              <a:rPr lang="en-CA" sz="2200" b="1" dirty="0">
                <a:solidFill>
                  <a:prstClr val="white">
                    <a:lumMod val="95000"/>
                  </a:prstClr>
                </a:solidFill>
                <a:latin typeface="Times New Roman"/>
              </a:rPr>
              <a:t> </a:t>
            </a:r>
          </a:p>
          <a:p>
            <a:pPr algn="r"/>
            <a:endParaRPr lang="en-CA" sz="2200" b="1" dirty="0">
              <a:solidFill>
                <a:prstClr val="white">
                  <a:lumMod val="95000"/>
                </a:prstClr>
              </a:solidFill>
              <a:latin typeface="Times New Roman"/>
            </a:endParaRPr>
          </a:p>
          <a:p>
            <a:pPr algn="r"/>
            <a:endParaRPr lang="en-CA" sz="2200" b="1" dirty="0">
              <a:solidFill>
                <a:prstClr val="white">
                  <a:lumMod val="95000"/>
                </a:prstClr>
              </a:solidFill>
              <a:latin typeface="Times New Roman"/>
            </a:endParaRPr>
          </a:p>
          <a:p>
            <a:pPr algn="r"/>
            <a:r>
              <a:rPr lang="en-CA" sz="2200" b="1" dirty="0">
                <a:solidFill>
                  <a:prstClr val="white">
                    <a:lumMod val="95000"/>
                  </a:prstClr>
                </a:solidFill>
                <a:latin typeface="Times New Roman"/>
              </a:rPr>
              <a:t>Greg Jorgenson, Resource Practices Branch FLNRORD</a:t>
            </a:r>
          </a:p>
        </p:txBody>
      </p:sp>
    </p:spTree>
    <p:extLst>
      <p:ext uri="{BB962C8B-B14F-4D97-AF65-F5344CB8AC3E}">
        <p14:creationId xmlns:p14="http://schemas.microsoft.com/office/powerpoint/2010/main" val="709613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5881" y="5081008"/>
            <a:ext cx="8880239" cy="1008112"/>
          </a:xfrm>
        </p:spPr>
        <p:txBody>
          <a:bodyPr>
            <a:noAutofit/>
          </a:bodyPr>
          <a:lstStyle/>
          <a:p>
            <a:r>
              <a:rPr lang="en-CA" sz="4000" dirty="0"/>
              <a:t>max density + coastal stocking standards</a:t>
            </a:r>
          </a:p>
        </p:txBody>
      </p:sp>
      <p:sp>
        <p:nvSpPr>
          <p:cNvPr id="6" name="Rectangle 5"/>
          <p:cNvSpPr/>
          <p:nvPr/>
        </p:nvSpPr>
        <p:spPr>
          <a:xfrm>
            <a:off x="2243571" y="476672"/>
            <a:ext cx="7704856" cy="4680521"/>
          </a:xfrm>
          <a:prstGeom prst="rect">
            <a:avLst/>
          </a:prstGeom>
          <a:blipFill dpi="0" rotWithShape="1">
            <a:blip r:embed="rId3">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latin typeface="Times New Roman"/>
            </a:endParaRPr>
          </a:p>
        </p:txBody>
      </p:sp>
      <p:pic>
        <p:nvPicPr>
          <p:cNvPr id="7" name="Picture 6">
            <a:extLst>
              <a:ext uri="{FF2B5EF4-FFF2-40B4-BE49-F238E27FC236}">
                <a16:creationId xmlns:a16="http://schemas.microsoft.com/office/drawing/2014/main" id="{9D0AD0F8-CCA6-4DE5-94E7-2D0F719BCA75}"/>
              </a:ext>
            </a:extLst>
          </p:cNvPr>
          <p:cNvPicPr>
            <a:picLocks noChangeAspect="1"/>
          </p:cNvPicPr>
          <p:nvPr/>
        </p:nvPicPr>
        <p:blipFill>
          <a:blip r:embed="rId4"/>
          <a:stretch>
            <a:fillRect/>
          </a:stretch>
        </p:blipFill>
        <p:spPr>
          <a:xfrm>
            <a:off x="1856491" y="831558"/>
            <a:ext cx="8479016" cy="3970746"/>
          </a:xfrm>
          <a:prstGeom prst="rect">
            <a:avLst/>
          </a:prstGeom>
        </p:spPr>
      </p:pic>
    </p:spTree>
    <p:extLst>
      <p:ext uri="{BB962C8B-B14F-4D97-AF65-F5344CB8AC3E}">
        <p14:creationId xmlns:p14="http://schemas.microsoft.com/office/powerpoint/2010/main" val="2149058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7">
            <a:extLst>
              <a:ext uri="{FF2B5EF4-FFF2-40B4-BE49-F238E27FC236}">
                <a16:creationId xmlns:a16="http://schemas.microsoft.com/office/drawing/2014/main" id="{05FDB7E0-71E7-4594-AC60-B4B2D0505AFA}"/>
              </a:ext>
            </a:extLst>
          </p:cNvPr>
          <p:cNvPicPr>
            <a:picLocks noGrp="1" noChangeAspect="1"/>
          </p:cNvPicPr>
          <p:nvPr>
            <p:ph idx="1"/>
          </p:nvPr>
        </p:nvPicPr>
        <p:blipFill>
          <a:blip r:embed="rId3"/>
          <a:stretch>
            <a:fillRect/>
          </a:stretch>
        </p:blipFill>
        <p:spPr>
          <a:xfrm>
            <a:off x="3503712" y="2592346"/>
            <a:ext cx="6768752" cy="2975275"/>
          </a:xfrm>
        </p:spPr>
      </p:pic>
      <p:sp>
        <p:nvSpPr>
          <p:cNvPr id="2" name="Title 1">
            <a:extLst>
              <a:ext uri="{FF2B5EF4-FFF2-40B4-BE49-F238E27FC236}">
                <a16:creationId xmlns:a16="http://schemas.microsoft.com/office/drawing/2014/main" id="{07B15B58-863E-4693-BF40-FB87E2D19429}"/>
              </a:ext>
            </a:extLst>
          </p:cNvPr>
          <p:cNvSpPr>
            <a:spLocks noGrp="1"/>
          </p:cNvSpPr>
          <p:nvPr>
            <p:ph type="title"/>
          </p:nvPr>
        </p:nvSpPr>
        <p:spPr>
          <a:xfrm>
            <a:off x="2587997" y="5157192"/>
            <a:ext cx="7016007" cy="1096144"/>
          </a:xfrm>
        </p:spPr>
        <p:txBody>
          <a:bodyPr>
            <a:normAutofit/>
          </a:bodyPr>
          <a:lstStyle/>
          <a:p>
            <a:r>
              <a:rPr lang="en-CA" dirty="0"/>
              <a:t>updated spacing stats</a:t>
            </a:r>
          </a:p>
        </p:txBody>
      </p:sp>
      <p:pic>
        <p:nvPicPr>
          <p:cNvPr id="4" name="Picture 3">
            <a:extLst>
              <a:ext uri="{FF2B5EF4-FFF2-40B4-BE49-F238E27FC236}">
                <a16:creationId xmlns:a16="http://schemas.microsoft.com/office/drawing/2014/main" id="{DE131CB8-90AD-48D6-B4ED-F1BA8CA410FC}"/>
              </a:ext>
            </a:extLst>
          </p:cNvPr>
          <p:cNvPicPr>
            <a:picLocks noChangeAspect="1"/>
          </p:cNvPicPr>
          <p:nvPr/>
        </p:nvPicPr>
        <p:blipFill>
          <a:blip r:embed="rId4"/>
          <a:stretch>
            <a:fillRect/>
          </a:stretch>
        </p:blipFill>
        <p:spPr>
          <a:xfrm>
            <a:off x="1720524" y="404665"/>
            <a:ext cx="8271374" cy="2019473"/>
          </a:xfrm>
          <a:prstGeom prst="rect">
            <a:avLst/>
          </a:prstGeom>
        </p:spPr>
      </p:pic>
      <p:sp>
        <p:nvSpPr>
          <p:cNvPr id="6" name="Arrow: Curved Right 5">
            <a:extLst>
              <a:ext uri="{FF2B5EF4-FFF2-40B4-BE49-F238E27FC236}">
                <a16:creationId xmlns:a16="http://schemas.microsoft.com/office/drawing/2014/main" id="{9615EEBF-BE09-47EA-A28E-BC718FC65D6C}"/>
              </a:ext>
            </a:extLst>
          </p:cNvPr>
          <p:cNvSpPr/>
          <p:nvPr/>
        </p:nvSpPr>
        <p:spPr>
          <a:xfrm rot="922996" flipH="1">
            <a:off x="9798327" y="2135044"/>
            <a:ext cx="638166" cy="1702196"/>
          </a:xfrm>
          <a:prstGeom prst="curvedRightArrow">
            <a:avLst>
              <a:gd name="adj1" fmla="val 25000"/>
              <a:gd name="adj2" fmla="val 50000"/>
              <a:gd name="adj3" fmla="val 252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33080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DBF84336-DC3D-4114-871E-602056257A63}"/>
              </a:ext>
            </a:extLst>
          </p:cNvPr>
          <p:cNvPicPr>
            <a:picLocks noChangeAspect="1"/>
          </p:cNvPicPr>
          <p:nvPr/>
        </p:nvPicPr>
        <p:blipFill>
          <a:blip r:embed="rId3"/>
          <a:stretch>
            <a:fillRect/>
          </a:stretch>
        </p:blipFill>
        <p:spPr>
          <a:xfrm>
            <a:off x="1656596" y="938103"/>
            <a:ext cx="6167597" cy="3673348"/>
          </a:xfrm>
          <a:prstGeom prst="rect">
            <a:avLst/>
          </a:prstGeom>
        </p:spPr>
      </p:pic>
      <p:sp>
        <p:nvSpPr>
          <p:cNvPr id="4" name="Content Placeholder 2"/>
          <p:cNvSpPr txBox="1">
            <a:spLocks/>
          </p:cNvSpPr>
          <p:nvPr/>
        </p:nvSpPr>
        <p:spPr>
          <a:xfrm>
            <a:off x="5951984" y="2924944"/>
            <a:ext cx="3810000" cy="2167136"/>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endParaRPr lang="en-CA" dirty="0"/>
          </a:p>
        </p:txBody>
      </p:sp>
      <p:sp>
        <p:nvSpPr>
          <p:cNvPr id="11" name="Content Placeholder 5"/>
          <p:cNvSpPr txBox="1">
            <a:spLocks/>
          </p:cNvSpPr>
          <p:nvPr/>
        </p:nvSpPr>
        <p:spPr>
          <a:xfrm>
            <a:off x="5807968" y="2279371"/>
            <a:ext cx="4320480" cy="1116124"/>
          </a:xfrm>
          <a:prstGeom prst="rect">
            <a:avLst/>
          </a:prstGeom>
        </p:spPr>
        <p:txBody>
          <a:bodyPr vert="horz" lIns="91440" tIns="45720" rIns="91440" bIns="45720" rtlCol="0" anchor="ctr" anchorCtr="0">
            <a:normAutofit/>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endParaRPr lang="en-CA" b="1" dirty="0">
              <a:solidFill>
                <a:schemeClr val="tx1"/>
              </a:solidFill>
            </a:endParaRPr>
          </a:p>
        </p:txBody>
      </p:sp>
      <p:pic>
        <p:nvPicPr>
          <p:cNvPr id="6" name="Graphic 5" descr="Checkbox Checked with solid fill">
            <a:extLst>
              <a:ext uri="{FF2B5EF4-FFF2-40B4-BE49-F238E27FC236}">
                <a16:creationId xmlns:a16="http://schemas.microsoft.com/office/drawing/2014/main" id="{33C0FC3D-1F71-4AF2-9C80-A1655FEC47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60383" y="2205737"/>
            <a:ext cx="914400" cy="914400"/>
          </a:xfrm>
          <a:prstGeom prst="rect">
            <a:avLst/>
          </a:prstGeom>
        </p:spPr>
      </p:pic>
      <p:pic>
        <p:nvPicPr>
          <p:cNvPr id="10" name="Graphic 9" descr="Checkbox Checked with solid fill">
            <a:extLst>
              <a:ext uri="{FF2B5EF4-FFF2-40B4-BE49-F238E27FC236}">
                <a16:creationId xmlns:a16="http://schemas.microsoft.com/office/drawing/2014/main" id="{F9D1D295-FDC5-40BE-98B1-981581CE3D4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51984" y="1306797"/>
            <a:ext cx="914400" cy="914400"/>
          </a:xfrm>
          <a:prstGeom prst="rect">
            <a:avLst/>
          </a:prstGeom>
        </p:spPr>
      </p:pic>
      <p:pic>
        <p:nvPicPr>
          <p:cNvPr id="12" name="Graphic 11" descr="Checkbox Checked with solid fill">
            <a:extLst>
              <a:ext uri="{FF2B5EF4-FFF2-40B4-BE49-F238E27FC236}">
                <a16:creationId xmlns:a16="http://schemas.microsoft.com/office/drawing/2014/main" id="{ADB06E89-D7D4-4AAB-AC9C-2AB8DEB453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51984" y="417286"/>
            <a:ext cx="914400" cy="914400"/>
          </a:xfrm>
          <a:prstGeom prst="rect">
            <a:avLst/>
          </a:prstGeom>
        </p:spPr>
      </p:pic>
      <p:sp>
        <p:nvSpPr>
          <p:cNvPr id="7" name="TextBox 6">
            <a:extLst>
              <a:ext uri="{FF2B5EF4-FFF2-40B4-BE49-F238E27FC236}">
                <a16:creationId xmlns:a16="http://schemas.microsoft.com/office/drawing/2014/main" id="{626412E5-0C8A-453D-A12A-481B7E57D1AC}"/>
              </a:ext>
            </a:extLst>
          </p:cNvPr>
          <p:cNvSpPr txBox="1"/>
          <p:nvPr/>
        </p:nvSpPr>
        <p:spPr>
          <a:xfrm>
            <a:off x="6866384" y="620689"/>
            <a:ext cx="3550095" cy="3170099"/>
          </a:xfrm>
          <a:prstGeom prst="rect">
            <a:avLst/>
          </a:prstGeom>
          <a:noFill/>
        </p:spPr>
        <p:txBody>
          <a:bodyPr wrap="square" rtlCol="0">
            <a:spAutoFit/>
          </a:bodyPr>
          <a:lstStyle/>
          <a:p>
            <a:r>
              <a:rPr lang="en-CA" sz="2000" dirty="0">
                <a:latin typeface="Arial Rounded MT Bold" panose="020F0704030504030204" pitchFamily="34" charset="0"/>
              </a:rPr>
              <a:t>Decision Note</a:t>
            </a:r>
          </a:p>
          <a:p>
            <a:endParaRPr lang="en-CA" sz="2000" dirty="0">
              <a:latin typeface="Arial Rounded MT Bold" panose="020F0704030504030204" pitchFamily="34" charset="0"/>
            </a:endParaRPr>
          </a:p>
          <a:p>
            <a:endParaRPr lang="en-CA" sz="2000" dirty="0">
              <a:latin typeface="Arial Rounded MT Bold" panose="020F0704030504030204" pitchFamily="34" charset="0"/>
            </a:endParaRPr>
          </a:p>
          <a:p>
            <a:r>
              <a:rPr lang="en-CA" sz="2000" dirty="0">
                <a:latin typeface="Arial Rounded MT Bold" panose="020F0704030504030204" pitchFamily="34" charset="0"/>
              </a:rPr>
              <a:t>North Area OIF support</a:t>
            </a:r>
          </a:p>
          <a:p>
            <a:endParaRPr lang="en-CA" sz="2000" dirty="0">
              <a:latin typeface="Arial Rounded MT Bold" panose="020F0704030504030204" pitchFamily="34" charset="0"/>
            </a:endParaRPr>
          </a:p>
          <a:p>
            <a:endParaRPr lang="en-CA" sz="2000" dirty="0">
              <a:latin typeface="Arial Rounded MT Bold" panose="020F0704030504030204" pitchFamily="34" charset="0"/>
            </a:endParaRPr>
          </a:p>
          <a:p>
            <a:r>
              <a:rPr lang="en-CA" sz="2000" dirty="0">
                <a:latin typeface="Arial Rounded MT Bold" panose="020F0704030504030204" pitchFamily="34" charset="0"/>
              </a:rPr>
              <a:t>South Area OIF support</a:t>
            </a:r>
          </a:p>
          <a:p>
            <a:endParaRPr lang="en-CA" sz="2000" dirty="0">
              <a:latin typeface="Arial Rounded MT Bold" panose="020F0704030504030204" pitchFamily="34" charset="0"/>
            </a:endParaRPr>
          </a:p>
          <a:p>
            <a:endParaRPr lang="en-CA" sz="2000" dirty="0">
              <a:latin typeface="Arial Rounded MT Bold" panose="020F0704030504030204" pitchFamily="34" charset="0"/>
            </a:endParaRPr>
          </a:p>
          <a:p>
            <a:r>
              <a:rPr lang="en-CA" sz="2000" dirty="0">
                <a:latin typeface="Arial Rounded MT Bold" panose="020F0704030504030204" pitchFamily="34" charset="0"/>
              </a:rPr>
              <a:t>Coast Stewardship support</a:t>
            </a:r>
          </a:p>
        </p:txBody>
      </p:sp>
      <p:pic>
        <p:nvPicPr>
          <p:cNvPr id="9" name="Graphic 8" descr="Stop outline">
            <a:extLst>
              <a:ext uri="{FF2B5EF4-FFF2-40B4-BE49-F238E27FC236}">
                <a16:creationId xmlns:a16="http://schemas.microsoft.com/office/drawing/2014/main" id="{1E5204C6-B971-4B44-B9AD-8E6A41CD8B3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45419" y="4073458"/>
            <a:ext cx="617158" cy="617158"/>
          </a:xfrm>
          <a:prstGeom prst="rect">
            <a:avLst/>
          </a:prstGeom>
        </p:spPr>
      </p:pic>
      <p:pic>
        <p:nvPicPr>
          <p:cNvPr id="15" name="Graphic 14" descr="Checkbox Checked with solid fill">
            <a:extLst>
              <a:ext uri="{FF2B5EF4-FFF2-40B4-BE49-F238E27FC236}">
                <a16:creationId xmlns:a16="http://schemas.microsoft.com/office/drawing/2014/main" id="{DED19279-8F91-4BDE-8102-47EF5A93075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82139" y="3074033"/>
            <a:ext cx="914400" cy="914400"/>
          </a:xfrm>
          <a:prstGeom prst="rect">
            <a:avLst/>
          </a:prstGeom>
        </p:spPr>
      </p:pic>
      <p:pic>
        <p:nvPicPr>
          <p:cNvPr id="16" name="Graphic 15" descr="Stop outline">
            <a:extLst>
              <a:ext uri="{FF2B5EF4-FFF2-40B4-BE49-F238E27FC236}">
                <a16:creationId xmlns:a16="http://schemas.microsoft.com/office/drawing/2014/main" id="{C5689D75-5067-4151-B9F0-1FDEDBFE99F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45419" y="4990921"/>
            <a:ext cx="617158" cy="617158"/>
          </a:xfrm>
          <a:prstGeom prst="rect">
            <a:avLst/>
          </a:prstGeom>
        </p:spPr>
      </p:pic>
      <p:sp>
        <p:nvSpPr>
          <p:cNvPr id="13" name="TextBox 12">
            <a:extLst>
              <a:ext uri="{FF2B5EF4-FFF2-40B4-BE49-F238E27FC236}">
                <a16:creationId xmlns:a16="http://schemas.microsoft.com/office/drawing/2014/main" id="{F79D575C-3E8D-4C54-AF2B-DCCE7979A64E}"/>
              </a:ext>
            </a:extLst>
          </p:cNvPr>
          <p:cNvSpPr txBox="1"/>
          <p:nvPr/>
        </p:nvSpPr>
        <p:spPr>
          <a:xfrm>
            <a:off x="6847589" y="4218909"/>
            <a:ext cx="3503307" cy="1631216"/>
          </a:xfrm>
          <a:prstGeom prst="rect">
            <a:avLst/>
          </a:prstGeom>
          <a:noFill/>
        </p:spPr>
        <p:txBody>
          <a:bodyPr wrap="square" rtlCol="0">
            <a:spAutoFit/>
          </a:bodyPr>
          <a:lstStyle/>
          <a:p>
            <a:r>
              <a:rPr lang="en-CA" sz="2000" dirty="0">
                <a:latin typeface="Arial Rounded MT Bold" panose="020F0704030504030204" pitchFamily="34" charset="0"/>
              </a:rPr>
              <a:t>Coast Area OIF ‘support’</a:t>
            </a:r>
          </a:p>
          <a:p>
            <a:endParaRPr lang="en-CA" sz="2000" dirty="0">
              <a:latin typeface="Arial Rounded MT Bold" panose="020F0704030504030204" pitchFamily="34" charset="0"/>
            </a:endParaRPr>
          </a:p>
          <a:p>
            <a:endParaRPr lang="en-CA" sz="2000" dirty="0">
              <a:latin typeface="Arial Rounded MT Bold" panose="020F0704030504030204" pitchFamily="34" charset="0"/>
            </a:endParaRPr>
          </a:p>
          <a:p>
            <a:r>
              <a:rPr lang="en-CA" sz="2000" dirty="0">
                <a:latin typeface="Arial Rounded MT Bold" panose="020F0704030504030204" pitchFamily="34" charset="0"/>
              </a:rPr>
              <a:t>Chief Forester Policy (submitted for signoff)</a:t>
            </a:r>
          </a:p>
        </p:txBody>
      </p:sp>
      <p:sp>
        <p:nvSpPr>
          <p:cNvPr id="2" name="Title 1"/>
          <p:cNvSpPr>
            <a:spLocks noGrp="1"/>
          </p:cNvSpPr>
          <p:nvPr>
            <p:ph type="title"/>
          </p:nvPr>
        </p:nvSpPr>
        <p:spPr>
          <a:xfrm>
            <a:off x="2286000" y="4924303"/>
            <a:ext cx="7554416" cy="1247897"/>
          </a:xfrm>
        </p:spPr>
        <p:txBody>
          <a:bodyPr>
            <a:normAutofit/>
          </a:bodyPr>
          <a:lstStyle/>
          <a:p>
            <a:r>
              <a:rPr lang="en-CA" dirty="0"/>
              <a:t>next steps</a:t>
            </a:r>
          </a:p>
        </p:txBody>
      </p:sp>
      <p:pic>
        <p:nvPicPr>
          <p:cNvPr id="14" name="Graphic 13" descr="Checkbox Checked with solid fill">
            <a:extLst>
              <a:ext uri="{FF2B5EF4-FFF2-40B4-BE49-F238E27FC236}">
                <a16:creationId xmlns:a16="http://schemas.microsoft.com/office/drawing/2014/main" id="{C7E07426-E624-40FF-BDA8-5616CEE6C7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51984" y="3966228"/>
            <a:ext cx="914400" cy="914400"/>
          </a:xfrm>
          <a:prstGeom prst="rect">
            <a:avLst/>
          </a:prstGeom>
        </p:spPr>
      </p:pic>
      <p:pic>
        <p:nvPicPr>
          <p:cNvPr id="17" name="Graphic 16" descr="Checkbox Checked with solid fill">
            <a:extLst>
              <a:ext uri="{FF2B5EF4-FFF2-40B4-BE49-F238E27FC236}">
                <a16:creationId xmlns:a16="http://schemas.microsoft.com/office/drawing/2014/main" id="{E65C1F3F-BFAA-45CF-B74B-7B009BBAF1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60383" y="4907589"/>
            <a:ext cx="914400" cy="914400"/>
          </a:xfrm>
          <a:prstGeom prst="rect">
            <a:avLst/>
          </a:prstGeom>
        </p:spPr>
      </p:pic>
    </p:spTree>
    <p:extLst>
      <p:ext uri="{BB962C8B-B14F-4D97-AF65-F5344CB8AC3E}">
        <p14:creationId xmlns:p14="http://schemas.microsoft.com/office/powerpoint/2010/main" val="17308421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432</Words>
  <Application>Microsoft Office PowerPoint</Application>
  <PresentationFormat>Widescreen</PresentationFormat>
  <Paragraphs>48</Paragraphs>
  <Slides>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Arial Rounded MT Bold</vt:lpstr>
      <vt:lpstr>Calibri</vt:lpstr>
      <vt:lpstr>Impact</vt:lpstr>
      <vt:lpstr>Times New Roman</vt:lpstr>
      <vt:lpstr>NewsPrint</vt:lpstr>
      <vt:lpstr>Repression Density</vt:lpstr>
      <vt:lpstr>max density + coastal stocking standards</vt:lpstr>
      <vt:lpstr>updated spacing stats</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Repression Density</dc:title>
  <dc:creator>Jorgenson, Greg FLNR:EX</dc:creator>
  <cp:lastModifiedBy>Jorgenson, Greg FLNR:EX</cp:lastModifiedBy>
  <cp:revision>1</cp:revision>
  <dcterms:created xsi:type="dcterms:W3CDTF">2021-11-25T16:04:37Z</dcterms:created>
  <dcterms:modified xsi:type="dcterms:W3CDTF">2021-11-25T16:10:29Z</dcterms:modified>
</cp:coreProperties>
</file>